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75" r:id="rId2"/>
    <p:sldId id="276" r:id="rId3"/>
    <p:sldId id="281" r:id="rId4"/>
    <p:sldId id="301" r:id="rId5"/>
    <p:sldId id="293" r:id="rId6"/>
    <p:sldId id="294" r:id="rId7"/>
    <p:sldId id="289" r:id="rId8"/>
    <p:sldId id="297" r:id="rId9"/>
    <p:sldId id="292" r:id="rId10"/>
    <p:sldId id="295" r:id="rId11"/>
    <p:sldId id="296" r:id="rId12"/>
    <p:sldId id="298" r:id="rId13"/>
    <p:sldId id="299" r:id="rId14"/>
    <p:sldId id="300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anne-Xi FANG" initials="JF" lastIdx="2" clrIdx="0">
    <p:extLst>
      <p:ext uri="{19B8F6BF-5375-455C-9EA6-DF929625EA0E}">
        <p15:presenceInfo xmlns:p15="http://schemas.microsoft.com/office/powerpoint/2012/main" userId="733f6717f45fdd7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12"/>
    <p:restoredTop sz="94688"/>
  </p:normalViewPr>
  <p:slideViewPr>
    <p:cSldViewPr snapToGrid="0" snapToObjects="1">
      <p:cViewPr varScale="1">
        <p:scale>
          <a:sx n="112" d="100"/>
          <a:sy n="112" d="100"/>
        </p:scale>
        <p:origin x="224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6C2F7-4F53-6A43-B854-2E01D250EC65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5510C4-D2A2-EE40-BC85-1F99B1AEA7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888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510C4-D2A2-EE40-BC85-1F99B1AEA7A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644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7CDF6F-4CF4-3648-B2C3-53546A869B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48A9B7-E574-AA42-BD73-A0AF245008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01654D-22A8-FB49-ACE6-970B8D33F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206425-8440-874A-A06D-78D1AE60F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048C79-9613-854C-BE14-E2225DB2F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79020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4F6828-D53C-8C42-8EF4-3CA1E9CB6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55BEA95-85FD-7A4E-A97C-89D0F3C3DF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21E8A92-3FE8-A347-9227-D2BF39548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0F2FF7-31A4-0E4D-A993-9088F079E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ACEDCFC-CC7E-4348-A302-AA1CA22F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23967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8CE952E-330D-594E-BA45-D277C12D9C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6E7599C-BFCD-A747-A215-A2E5F2FAFE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44E5CF-8FCB-6345-9B23-80ECB5ED5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E014A6-E712-6A46-8587-B35EA07DF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3C9E9D-7A72-FD45-B14C-1C6F92EA5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06749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428351-E05D-B044-A71D-8AAD65FE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63B396-6703-4F4D-AEEB-417F81C85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03E42D-B6AC-AD40-BC5A-8883BDF94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B99A98-70DC-EC46-9EC2-158149756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D5C1BDB-36A6-2643-AEF2-F6A6B0D96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66507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8BBE3D-6703-C044-B1DF-43F5101E8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F51DB4-BE64-1E41-B73A-8D8886888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676F9F8-A6BB-B84A-A7BA-07E8DD977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F1E09E-141F-4A40-BA6C-6838AA935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9D3366-7E07-2E4C-8BD5-756EB7BA2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03847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0DE360-6855-014D-849F-B69A4251A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DDAABA-3157-7943-BEE9-261F81400D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DCA22C3-BD56-5E42-98B3-C4E541606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053F70-5EC5-AE42-A9D9-A3A58722F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7FC0399-0508-9A41-852D-A4BE6B037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7D6921D-8F09-A64F-9308-1619BEFAF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76537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F4E609-9FD3-C343-82CD-AD90FAC2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4B4D02-810E-BA40-A71B-D2BC62781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5B15A92-5E07-E943-AC20-0EA69A36A4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F1B29B5-D996-B643-9AD9-35EEDBF97C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0AA9530-6A07-7C47-A17D-F3BECFCFEA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503726D-FBF1-E441-B88F-F8D26163B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7292ED3-41B9-7F45-8EBC-FACFBFA42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817DABC-242B-994F-ABEA-7E5347FE3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1599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F2DADA-F9B3-4D45-97F8-ED159CBC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EED44C2-46D1-E64B-A753-4243A592F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920C87B-E5AA-4944-9BC0-A37105DB4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728A99D-8158-8B4C-A033-BDAA12CA2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58091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87E41D9-5E4B-7049-A180-63EFE49B1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99190D3-5C84-0B45-9EEC-B7471C5D2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7E479D7-F486-DA4C-AF72-BEA083156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40175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3DDB2E-8E76-3B48-B38E-A938DAC86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501F22-6F88-A745-AA8C-C0681B002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C6BAC6B-6BCF-7B4F-BD11-BE5B540EF6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F1C5AB3-8A49-1B48-8B70-11C02CB5C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9A5A28C-569D-9545-B83F-F64715713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4B26F09-1E73-704D-8CD5-A3551CA3F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8763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D99163-0A49-5140-8FE8-BFEF031D6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e l’image 2">
            <a:extLst>
              <a:ext uri="{FF2B5EF4-FFF2-40B4-BE49-F238E27FC236}">
                <a16:creationId xmlns:a16="http://schemas.microsoft.com/office/drawing/2014/main" id="{69228AC4-D9B2-F740-9223-591070388A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154945C-50BA-A741-A24A-410243F54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6FC3EC-299D-DC4B-9B0E-0AE8F61D8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63059FC-C13B-254D-92F2-6DBCF979B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1CDA457-9C33-B846-9E4C-39E21B36D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39820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ADA9C8A-2F34-D844-A2BD-6D4CA5DE3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F622396-7424-4449-ACD7-E54651406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BDAB59-FC32-9F4A-95F2-271AEA3BF3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E94C5-5207-AF4A-952E-42DA9C5CA154}" type="datetimeFigureOut">
              <a:rPr lang="fr-FR" smtClean="0"/>
              <a:t>12/04/2019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6F073E-4C29-CC41-A9BC-31C13143B5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4CBC77-3419-2D42-BF21-14AAC58FEF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6424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27C7F917-CD14-1A45-AFEF-A4F402BA9C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9658" y="133839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8448FA1-A346-2249-8944-CAA8FB90BAD2}"/>
              </a:ext>
            </a:extLst>
          </p:cNvPr>
          <p:cNvSpPr txBox="1"/>
          <p:nvPr/>
        </p:nvSpPr>
        <p:spPr>
          <a:xfrm>
            <a:off x="429658" y="528810"/>
            <a:ext cx="106016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Verbes</a:t>
            </a:r>
          </a:p>
          <a:p>
            <a:endParaRPr lang="fr-FR" sz="2400" b="1" dirty="0"/>
          </a:p>
          <a:p>
            <a:endParaRPr lang="fr-FR" sz="2400" b="1" dirty="0"/>
          </a:p>
          <a:p>
            <a:endParaRPr lang="fr-FR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71C572D-ACF8-A545-AAED-5DBA01799D92}"/>
              </a:ext>
            </a:extLst>
          </p:cNvPr>
          <p:cNvSpPr txBox="1"/>
          <p:nvPr/>
        </p:nvSpPr>
        <p:spPr>
          <a:xfrm>
            <a:off x="10080434" y="539827"/>
            <a:ext cx="215155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Devoirs</a:t>
            </a:r>
          </a:p>
          <a:p>
            <a:r>
              <a:rPr lang="fr-FR" sz="2400" b="1" dirty="0"/>
              <a:t>Ex 7-14 p187</a:t>
            </a:r>
          </a:p>
          <a:p>
            <a:r>
              <a:rPr lang="fr-FR" sz="2400" b="1" dirty="0"/>
              <a:t>Bonus 1-3 p187</a:t>
            </a:r>
          </a:p>
          <a:p>
            <a:endParaRPr lang="fr-FR" sz="2400" b="1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2084DF9-B7EB-1F4F-8D7B-5A5DCDB729A9}"/>
              </a:ext>
            </a:extLst>
          </p:cNvPr>
          <p:cNvSpPr txBox="1"/>
          <p:nvPr/>
        </p:nvSpPr>
        <p:spPr>
          <a:xfrm>
            <a:off x="4294438" y="1267474"/>
            <a:ext cx="3100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Vendredi 12 avril 2019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8A22618-46BB-3045-A7CB-F697CD5F87F7}"/>
              </a:ext>
            </a:extLst>
          </p:cNvPr>
          <p:cNvSpPr txBox="1"/>
          <p:nvPr/>
        </p:nvSpPr>
        <p:spPr>
          <a:xfrm>
            <a:off x="528810" y="4913523"/>
            <a:ext cx="1678408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Expressions</a:t>
            </a:r>
          </a:p>
          <a:p>
            <a:r>
              <a:rPr lang="fr-FR" dirty="0"/>
              <a:t>  </a:t>
            </a:r>
          </a:p>
          <a:p>
            <a:r>
              <a:rPr lang="fr-FR" dirty="0"/>
              <a:t>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4D6ED9E-8275-494E-9AE7-DB66FA4B2B6F}"/>
              </a:ext>
            </a:extLst>
          </p:cNvPr>
          <p:cNvSpPr txBox="1"/>
          <p:nvPr/>
        </p:nvSpPr>
        <p:spPr>
          <a:xfrm>
            <a:off x="10135518" y="4957590"/>
            <a:ext cx="13436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Lexiques</a:t>
            </a:r>
            <a:r>
              <a:rPr lang="fr-FR" dirty="0"/>
              <a:t> </a:t>
            </a:r>
          </a:p>
          <a:p>
            <a:r>
              <a:rPr lang="fr-FR" dirty="0"/>
              <a:t>Cf. PPT </a:t>
            </a:r>
          </a:p>
          <a:p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A1E7F7E-9844-0F45-9BA3-5959B3022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/>
              <a:t>19/11/2018</a:t>
            </a:r>
          </a:p>
        </p:txBody>
      </p:sp>
    </p:spTree>
    <p:extLst>
      <p:ext uri="{BB962C8B-B14F-4D97-AF65-F5344CB8AC3E}">
        <p14:creationId xmlns:p14="http://schemas.microsoft.com/office/powerpoint/2010/main" val="14763760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52609" y="133839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AD59B62-A2F5-A342-9A86-C5DE9BE84B13}"/>
              </a:ext>
            </a:extLst>
          </p:cNvPr>
          <p:cNvSpPr txBox="1"/>
          <p:nvPr/>
        </p:nvSpPr>
        <p:spPr>
          <a:xfrm>
            <a:off x="1163782" y="498764"/>
            <a:ext cx="8091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r>
              <a:rPr lang="fr-FR" dirty="0"/>
              <a:t> </a:t>
            </a:r>
          </a:p>
          <a:p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C705A18-2718-6F44-A475-0C15A82062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122" y="0"/>
            <a:ext cx="10911755" cy="6858000"/>
          </a:xfrm>
          <a:prstGeom prst="rect">
            <a:avLst/>
          </a:prstGeom>
        </p:spPr>
      </p:pic>
      <p:sp>
        <p:nvSpPr>
          <p:cNvPr id="4" name="Plus 3">
            <a:extLst>
              <a:ext uri="{FF2B5EF4-FFF2-40B4-BE49-F238E27FC236}">
                <a16:creationId xmlns:a16="http://schemas.microsoft.com/office/drawing/2014/main" id="{C784AB27-44BE-FE4D-9D2D-7AE1B6A04C6E}"/>
              </a:ext>
            </a:extLst>
          </p:cNvPr>
          <p:cNvSpPr/>
          <p:nvPr/>
        </p:nvSpPr>
        <p:spPr>
          <a:xfrm>
            <a:off x="2606040" y="2777490"/>
            <a:ext cx="297180" cy="27432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Plus 5">
            <a:extLst>
              <a:ext uri="{FF2B5EF4-FFF2-40B4-BE49-F238E27FC236}">
                <a16:creationId xmlns:a16="http://schemas.microsoft.com/office/drawing/2014/main" id="{637D8F00-3DF5-6C40-ACE4-7812B10A10F8}"/>
              </a:ext>
            </a:extLst>
          </p:cNvPr>
          <p:cNvSpPr/>
          <p:nvPr/>
        </p:nvSpPr>
        <p:spPr>
          <a:xfrm>
            <a:off x="7929530" y="2777490"/>
            <a:ext cx="297180" cy="27432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7723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52609" y="133839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AD59B62-A2F5-A342-9A86-C5DE9BE84B13}"/>
              </a:ext>
            </a:extLst>
          </p:cNvPr>
          <p:cNvSpPr txBox="1"/>
          <p:nvPr/>
        </p:nvSpPr>
        <p:spPr>
          <a:xfrm>
            <a:off x="1163782" y="498764"/>
            <a:ext cx="8091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r>
              <a:rPr lang="fr-FR" dirty="0"/>
              <a:t> </a:t>
            </a:r>
          </a:p>
          <a:p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CDB2601-5283-4B4A-A212-D2E2EFF35A19}"/>
              </a:ext>
            </a:extLst>
          </p:cNvPr>
          <p:cNvSpPr txBox="1"/>
          <p:nvPr/>
        </p:nvSpPr>
        <p:spPr>
          <a:xfrm>
            <a:off x="205740" y="133838"/>
            <a:ext cx="11875769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a) </a:t>
            </a:r>
          </a:p>
          <a:p>
            <a:r>
              <a:rPr lang="fr-FR" sz="2400" b="1" dirty="0"/>
              <a:t>Les pronoms des premières et deuxièmes personnes (singulier et pluriel) sont identiques: </a:t>
            </a:r>
          </a:p>
          <a:p>
            <a:pPr marL="285750" indent="-285750">
              <a:buFontTx/>
              <a:buChar char="-"/>
            </a:pPr>
            <a:r>
              <a:rPr lang="fr-FR" sz="2400" b="1" dirty="0"/>
              <a:t>me/m’</a:t>
            </a:r>
          </a:p>
          <a:p>
            <a:pPr marL="285750" indent="-285750">
              <a:buFontTx/>
              <a:buChar char="-"/>
            </a:pPr>
            <a:r>
              <a:rPr lang="fr-FR" sz="2400" b="1" dirty="0"/>
              <a:t>te/t’</a:t>
            </a:r>
          </a:p>
          <a:p>
            <a:pPr marL="285750" indent="-285750">
              <a:buFontTx/>
              <a:buChar char="-"/>
            </a:pPr>
            <a:r>
              <a:rPr lang="fr-FR" sz="2400" b="1" dirty="0"/>
              <a:t>nous </a:t>
            </a:r>
          </a:p>
          <a:p>
            <a:pPr marL="285750" indent="-285750">
              <a:buFontTx/>
              <a:buChar char="-"/>
            </a:pPr>
            <a:r>
              <a:rPr lang="fr-FR" sz="2400" b="1" dirty="0"/>
              <a:t>vous </a:t>
            </a:r>
          </a:p>
          <a:p>
            <a:r>
              <a:rPr lang="fr-FR" sz="2400" b="1" dirty="0"/>
              <a:t>Les pronoms des troisièmes personnes (singulier et pluriel) sont différents: lui – le/la. </a:t>
            </a:r>
          </a:p>
          <a:p>
            <a:r>
              <a:rPr lang="fr-FR" sz="2400" b="1" dirty="0"/>
              <a:t>b) </a:t>
            </a:r>
          </a:p>
          <a:p>
            <a:r>
              <a:rPr lang="fr-FR" sz="2400" b="1" dirty="0"/>
              <a:t>Première colonne: construction directe -&gt; verbe + personne (COD) </a:t>
            </a:r>
          </a:p>
          <a:p>
            <a:r>
              <a:rPr lang="fr-FR" sz="2400" b="1" dirty="0"/>
              <a:t>Deuxième colonne: construction indirecte -&gt; verbe + </a:t>
            </a:r>
            <a:r>
              <a:rPr lang="fr-FR" sz="2800" b="1" i="1" dirty="0">
                <a:solidFill>
                  <a:srgbClr val="FF0000"/>
                </a:solidFill>
              </a:rPr>
              <a:t>à </a:t>
            </a:r>
            <a:r>
              <a:rPr lang="fr-FR" sz="2400" b="1" dirty="0"/>
              <a:t>+ personne (COI) </a:t>
            </a:r>
            <a:endParaRPr lang="fr-FR" sz="2400" dirty="0"/>
          </a:p>
          <a:p>
            <a:r>
              <a:rPr lang="fr-FR" sz="2400" b="1" dirty="0"/>
              <a:t>c) Plusieurs possibilités </a:t>
            </a:r>
          </a:p>
          <a:p>
            <a:pPr marL="285750" indent="-285750">
              <a:buFontTx/>
              <a:buChar char="-"/>
            </a:pPr>
            <a:r>
              <a:rPr lang="fr-FR" sz="2400" b="1" dirty="0"/>
              <a:t>Je l’/je les adore </a:t>
            </a:r>
          </a:p>
          <a:p>
            <a:pPr marL="285750" indent="-285750">
              <a:buFontTx/>
              <a:buChar char="-"/>
            </a:pPr>
            <a:r>
              <a:rPr lang="fr-FR" sz="2400" b="1" dirty="0"/>
              <a:t>Je lui/leur téléphone</a:t>
            </a:r>
          </a:p>
          <a:p>
            <a:pPr marL="285750" indent="-285750">
              <a:buFontTx/>
              <a:buChar char="-"/>
            </a:pPr>
            <a:r>
              <a:rPr lang="fr-FR" sz="2400" b="1" dirty="0"/>
              <a:t>Je l’/les aime</a:t>
            </a:r>
          </a:p>
          <a:p>
            <a:pPr marL="285750" indent="-285750">
              <a:buFontTx/>
              <a:buChar char="-"/>
            </a:pPr>
            <a:r>
              <a:rPr lang="fr-FR" sz="2400" b="1" dirty="0"/>
              <a:t>Je lui/leur réponds</a:t>
            </a:r>
          </a:p>
          <a:p>
            <a:pPr marL="285750" indent="-285750">
              <a:buFontTx/>
              <a:buChar char="-"/>
            </a:pPr>
            <a:r>
              <a:rPr lang="fr-FR" sz="2400" b="1" dirty="0"/>
              <a:t>Je le/la/les regarde </a:t>
            </a:r>
          </a:p>
          <a:p>
            <a:pPr marL="285750" indent="-285750">
              <a:buFontTx/>
              <a:buChar char="-"/>
            </a:pPr>
            <a:r>
              <a:rPr lang="fr-FR" sz="2400" b="1" dirty="0"/>
              <a:t>Je lui/leur fais la cuisine </a:t>
            </a:r>
          </a:p>
        </p:txBody>
      </p:sp>
    </p:spTree>
    <p:extLst>
      <p:ext uri="{BB962C8B-B14F-4D97-AF65-F5344CB8AC3E}">
        <p14:creationId xmlns:p14="http://schemas.microsoft.com/office/powerpoint/2010/main" val="24185928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52609" y="133839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AD59B62-A2F5-A342-9A86-C5DE9BE84B13}"/>
              </a:ext>
            </a:extLst>
          </p:cNvPr>
          <p:cNvSpPr txBox="1"/>
          <p:nvPr/>
        </p:nvSpPr>
        <p:spPr>
          <a:xfrm>
            <a:off x="1163782" y="498764"/>
            <a:ext cx="8091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r>
              <a:rPr lang="fr-FR" dirty="0"/>
              <a:t> </a:t>
            </a:r>
          </a:p>
          <a:p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CDB2601-5283-4B4A-A212-D2E2EFF35A19}"/>
              </a:ext>
            </a:extLst>
          </p:cNvPr>
          <p:cNvSpPr txBox="1"/>
          <p:nvPr/>
        </p:nvSpPr>
        <p:spPr>
          <a:xfrm>
            <a:off x="886691" y="803564"/>
            <a:ext cx="10734075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/>
              <a:t>Corrigé</a:t>
            </a:r>
          </a:p>
          <a:p>
            <a:r>
              <a:rPr lang="fr-FR" sz="3200" b="1" dirty="0"/>
              <a:t>d) </a:t>
            </a:r>
          </a:p>
          <a:p>
            <a:r>
              <a:rPr lang="fr-FR" sz="3200" b="1" dirty="0"/>
              <a:t>Par exemple: </a:t>
            </a:r>
          </a:p>
          <a:p>
            <a:pPr marL="285750" indent="-285750">
              <a:buFontTx/>
              <a:buChar char="-"/>
            </a:pPr>
            <a:r>
              <a:rPr lang="fr-FR" sz="3200" b="1" dirty="0"/>
              <a:t>Je parle à mon ami/à mes amis.  - &gt; Je lui/leur parle.</a:t>
            </a:r>
          </a:p>
          <a:p>
            <a:endParaRPr lang="fr-FR" sz="3200" b="1" dirty="0"/>
          </a:p>
          <a:p>
            <a:pPr marL="285750" indent="-285750">
              <a:buFontTx/>
              <a:buChar char="-"/>
            </a:pPr>
            <a:r>
              <a:rPr lang="fr-FR" sz="3200" b="1" dirty="0"/>
              <a:t>J’explique à un/des colocataire(s). - &gt; Je lui/leur explique. </a:t>
            </a:r>
          </a:p>
          <a:p>
            <a:endParaRPr lang="fr-FR" sz="3200" b="1" dirty="0"/>
          </a:p>
          <a:p>
            <a:pPr marL="285750" indent="-285750">
              <a:buFontTx/>
              <a:buChar char="-"/>
            </a:pPr>
            <a:r>
              <a:rPr lang="fr-FR" sz="3200" b="1" dirty="0"/>
              <a:t>J’aide un voisin/des voisins. - &gt; Je l’/les aide. </a:t>
            </a:r>
          </a:p>
          <a:p>
            <a:endParaRPr lang="fr-FR" sz="3200" b="1" dirty="0"/>
          </a:p>
          <a:p>
            <a:pPr marL="285750" indent="-285750">
              <a:buFontTx/>
              <a:buChar char="-"/>
            </a:pPr>
            <a:r>
              <a:rPr lang="fr-FR" sz="3200" b="1" dirty="0"/>
              <a:t>J’écoute un professeur/des professeurs. - &gt; Je l’/les écoute. </a:t>
            </a:r>
          </a:p>
          <a:p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41648242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52609" y="133839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AD59B62-A2F5-A342-9A86-C5DE9BE84B13}"/>
              </a:ext>
            </a:extLst>
          </p:cNvPr>
          <p:cNvSpPr txBox="1"/>
          <p:nvPr/>
        </p:nvSpPr>
        <p:spPr>
          <a:xfrm>
            <a:off x="1163782" y="498764"/>
            <a:ext cx="8091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r>
              <a:rPr lang="fr-FR" dirty="0"/>
              <a:t> </a:t>
            </a:r>
          </a:p>
          <a:p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CDB2601-5283-4B4A-A212-D2E2EFF35A19}"/>
              </a:ext>
            </a:extLst>
          </p:cNvPr>
          <p:cNvSpPr txBox="1"/>
          <p:nvPr/>
        </p:nvSpPr>
        <p:spPr>
          <a:xfrm>
            <a:off x="886691" y="803564"/>
            <a:ext cx="1073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b="1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FA22E49-8775-DE4C-8610-E291D1C36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28" y="803564"/>
            <a:ext cx="12192000" cy="484979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8C95CED-84DE-C042-BA60-23ADC760D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0429"/>
            <a:ext cx="12192000" cy="484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0590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52609" y="133839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AD59B62-A2F5-A342-9A86-C5DE9BE84B13}"/>
              </a:ext>
            </a:extLst>
          </p:cNvPr>
          <p:cNvSpPr txBox="1"/>
          <p:nvPr/>
        </p:nvSpPr>
        <p:spPr>
          <a:xfrm>
            <a:off x="1163782" y="498764"/>
            <a:ext cx="8091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r>
              <a:rPr lang="fr-FR" dirty="0"/>
              <a:t> </a:t>
            </a:r>
          </a:p>
          <a:p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CDB2601-5283-4B4A-A212-D2E2EFF35A19}"/>
              </a:ext>
            </a:extLst>
          </p:cNvPr>
          <p:cNvSpPr txBox="1"/>
          <p:nvPr/>
        </p:nvSpPr>
        <p:spPr>
          <a:xfrm>
            <a:off x="886691" y="803564"/>
            <a:ext cx="1073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b="1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FA609CA-9935-8641-AF12-8BD249524F57}"/>
              </a:ext>
            </a:extLst>
          </p:cNvPr>
          <p:cNvSpPr txBox="1"/>
          <p:nvPr/>
        </p:nvSpPr>
        <p:spPr>
          <a:xfrm>
            <a:off x="125730" y="133840"/>
            <a:ext cx="11117526" cy="8987076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fr-FR" sz="2400" b="1" dirty="0"/>
              <a:t>Corrigé</a:t>
            </a:r>
          </a:p>
          <a:p>
            <a:endParaRPr lang="fr-FR" sz="2400" b="1" dirty="0"/>
          </a:p>
          <a:p>
            <a:endParaRPr lang="fr-FR" sz="2400" b="1" dirty="0"/>
          </a:p>
          <a:p>
            <a:endParaRPr lang="fr-FR" sz="2400" b="1" dirty="0"/>
          </a:p>
          <a:p>
            <a:r>
              <a:rPr lang="fr-FR" sz="2400" b="1" dirty="0"/>
              <a:t>Structures utilisées à l’écrit : </a:t>
            </a:r>
          </a:p>
          <a:p>
            <a:r>
              <a:rPr lang="fr-FR" sz="2400" b="1" dirty="0"/>
              <a:t>Interdictions </a:t>
            </a:r>
            <a:r>
              <a:rPr lang="fr-FR" sz="2400" b="1" dirty="0">
                <a:sym typeface="Wingdings" pitchFamily="2" charset="2"/>
              </a:rPr>
              <a:t>: </a:t>
            </a:r>
          </a:p>
          <a:p>
            <a:r>
              <a:rPr lang="fr-FR" sz="2400" b="1" dirty="0">
                <a:sym typeface="Wingdings" pitchFamily="2" charset="2"/>
              </a:rPr>
              <a:t>Défense/interdiction + de + verbe à l’infinitif</a:t>
            </a:r>
          </a:p>
          <a:p>
            <a:r>
              <a:rPr lang="fr-FR" sz="2400" b="1" dirty="0">
                <a:sym typeface="Wingdings" pitchFamily="2" charset="2"/>
              </a:rPr>
              <a:t>Il est interdit de + verbe à l’infinitif </a:t>
            </a:r>
          </a:p>
          <a:p>
            <a:r>
              <a:rPr lang="fr-FR" sz="2400" b="1" dirty="0">
                <a:sym typeface="Wingdings" pitchFamily="2" charset="2"/>
              </a:rPr>
              <a:t>Nom + adjectif (interdit – défendu) </a:t>
            </a: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r>
              <a:rPr lang="fr-FR" sz="2400" b="1" dirty="0">
                <a:sym typeface="Wingdings" pitchFamily="2" charset="2"/>
              </a:rPr>
              <a:t>Recommandation/obligation: </a:t>
            </a:r>
          </a:p>
          <a:p>
            <a:r>
              <a:rPr lang="fr-FR" sz="2400" b="1" dirty="0">
                <a:sym typeface="Wingdings" pitchFamily="2" charset="2"/>
              </a:rPr>
              <a:t>Ne pas + verbe à l’infinitif </a:t>
            </a:r>
          </a:p>
          <a:p>
            <a:r>
              <a:rPr lang="fr-FR" sz="2400" b="1" dirty="0">
                <a:sym typeface="Wingdings" pitchFamily="2" charset="2"/>
              </a:rPr>
              <a:t>Prière/merci + de + verbe à l’infinitif </a:t>
            </a:r>
          </a:p>
          <a:p>
            <a:r>
              <a:rPr lang="fr-FR" sz="2400" b="1" dirty="0">
                <a:sym typeface="Wingdings" pitchFamily="2" charset="2"/>
              </a:rPr>
              <a:t>Nom + limité(e) à ... </a:t>
            </a: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r>
              <a:rPr lang="fr-FR" sz="2400" b="1" dirty="0">
                <a:sym typeface="Wingdings" pitchFamily="2" charset="2"/>
              </a:rPr>
              <a:t>Structures utilisées à l’oral </a:t>
            </a:r>
          </a:p>
          <a:p>
            <a:r>
              <a:rPr lang="fr-FR" sz="2400" b="1" dirty="0">
                <a:sym typeface="Wingdings" pitchFamily="2" charset="2"/>
              </a:rPr>
              <a:t>Interdictions: </a:t>
            </a:r>
          </a:p>
          <a:p>
            <a:r>
              <a:rPr lang="fr-FR" sz="2400" b="1" dirty="0">
                <a:sym typeface="Wingdings" pitchFamily="2" charset="2"/>
              </a:rPr>
              <a:t>Il ne faut pas/vous ne devez pas + verbe à l’infinitif</a:t>
            </a:r>
          </a:p>
          <a:p>
            <a:r>
              <a:rPr lang="fr-FR" sz="2400" b="1" dirty="0">
                <a:sym typeface="Wingdings" pitchFamily="2" charset="2"/>
              </a:rPr>
              <a:t>On ne doit pas + verbe à l’infinitif </a:t>
            </a:r>
          </a:p>
          <a:p>
            <a:r>
              <a:rPr lang="fr-FR" sz="2400" b="1" dirty="0">
                <a:sym typeface="Wingdings" pitchFamily="2" charset="2"/>
              </a:rPr>
              <a:t>Impératif négatif </a:t>
            </a: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endParaRPr lang="fr-FR" sz="2400" b="1" dirty="0">
              <a:sym typeface="Wingdings" pitchFamily="2" charset="2"/>
            </a:endParaRPr>
          </a:p>
          <a:p>
            <a:r>
              <a:rPr lang="fr-FR" sz="2400" b="1" dirty="0">
                <a:sym typeface="Wingdings" pitchFamily="2" charset="2"/>
              </a:rPr>
              <a:t>Recommandation/obligation </a:t>
            </a:r>
          </a:p>
          <a:p>
            <a:r>
              <a:rPr lang="fr-FR" sz="2400" b="1" dirty="0">
                <a:sym typeface="Wingdings" pitchFamily="2" charset="2"/>
              </a:rPr>
              <a:t>Il faut/vous devez + verbe à l’infinitif </a:t>
            </a:r>
          </a:p>
          <a:p>
            <a:endParaRPr lang="fr-FR" sz="2400" b="1" dirty="0">
              <a:sym typeface="Wingdings" pitchFamily="2" charset="2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34096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400" fill="hold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"/>
                                        <p:tgtEl>
                                          <p:spTgt spid="7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400" fill="hold"/>
                                        <p:tgtEl>
                                          <p:spTgt spid="7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7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"/>
                                        <p:tgtEl>
                                          <p:spTgt spid="7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400" fill="hold"/>
                                        <p:tgtEl>
                                          <p:spTgt spid="7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400" fill="hold"/>
                                        <p:tgtEl>
                                          <p:spTgt spid="7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"/>
                                        <p:tgtEl>
                                          <p:spTgt spid="7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400" fill="hold"/>
                                        <p:tgtEl>
                                          <p:spTgt spid="7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400" fill="hold"/>
                                        <p:tgtEl>
                                          <p:spTgt spid="7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"/>
                                        <p:tgtEl>
                                          <p:spTgt spid="7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7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400" fill="hold"/>
                                        <p:tgtEl>
                                          <p:spTgt spid="7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"/>
                                        <p:tgtEl>
                                          <p:spTgt spid="7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400" fill="hold"/>
                                        <p:tgtEl>
                                          <p:spTgt spid="7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400" fill="hold"/>
                                        <p:tgtEl>
                                          <p:spTgt spid="7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"/>
                                        <p:tgtEl>
                                          <p:spTgt spid="7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400" fill="hold"/>
                                        <p:tgtEl>
                                          <p:spTgt spid="7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400" fill="hold"/>
                                        <p:tgtEl>
                                          <p:spTgt spid="7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"/>
                                        <p:tgtEl>
                                          <p:spTgt spid="7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400" fill="hold"/>
                                        <p:tgtEl>
                                          <p:spTgt spid="7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400" fill="hold"/>
                                        <p:tgtEl>
                                          <p:spTgt spid="7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74688" y="0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DD8BCB1-A4AB-104C-A9B1-D12844D01310}"/>
              </a:ext>
            </a:extLst>
          </p:cNvPr>
          <p:cNvSpPr txBox="1"/>
          <p:nvPr/>
        </p:nvSpPr>
        <p:spPr>
          <a:xfrm>
            <a:off x="387350" y="116840"/>
            <a:ext cx="11023866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Correction du devoir </a:t>
            </a:r>
          </a:p>
          <a:p>
            <a:endParaRPr lang="fr-FR" sz="2400" b="1" dirty="0"/>
          </a:p>
          <a:p>
            <a:r>
              <a:rPr lang="fr-FR" sz="2400" b="1" dirty="0"/>
              <a:t>Ex 1 p186</a:t>
            </a:r>
          </a:p>
          <a:p>
            <a:pPr marL="342900" indent="-342900">
              <a:buAutoNum type="arabicPeriod"/>
            </a:pPr>
            <a:r>
              <a:rPr lang="fr-FR" sz="2400" b="1" dirty="0"/>
              <a:t>La chambre  </a:t>
            </a:r>
          </a:p>
          <a:p>
            <a:pPr marL="342900" indent="-342900">
              <a:buAutoNum type="arabicPeriod"/>
            </a:pPr>
            <a:r>
              <a:rPr lang="fr-FR" sz="2400" b="1" dirty="0"/>
              <a:t>Le salon </a:t>
            </a:r>
          </a:p>
          <a:p>
            <a:pPr marL="342900" indent="-342900">
              <a:buAutoNum type="arabicPeriod"/>
            </a:pPr>
            <a:r>
              <a:rPr lang="fr-FR" sz="2400" b="1" dirty="0"/>
              <a:t>La cuisine </a:t>
            </a:r>
          </a:p>
          <a:p>
            <a:pPr marL="342900" indent="-342900">
              <a:buAutoNum type="arabicPeriod"/>
            </a:pPr>
            <a:r>
              <a:rPr lang="fr-FR" sz="2400" b="1" dirty="0"/>
              <a:t>La salle de bains</a:t>
            </a:r>
          </a:p>
          <a:p>
            <a:pPr marL="342900" indent="-342900">
              <a:buAutoNum type="arabicPeriod"/>
            </a:pPr>
            <a:r>
              <a:rPr lang="fr-FR" sz="2400" b="1" dirty="0"/>
              <a:t>Le bureau </a:t>
            </a:r>
          </a:p>
          <a:p>
            <a:pPr marL="342900" indent="-342900">
              <a:buAutoNum type="arabicPeriod"/>
            </a:pPr>
            <a:r>
              <a:rPr lang="fr-FR" sz="2400" b="1" dirty="0"/>
              <a:t>Le jardin </a:t>
            </a:r>
          </a:p>
          <a:p>
            <a:endParaRPr lang="fr-FR" sz="2400" b="1" dirty="0"/>
          </a:p>
          <a:p>
            <a:r>
              <a:rPr lang="fr-FR" sz="2400" b="1" dirty="0"/>
              <a:t>Ex 2 p186 </a:t>
            </a:r>
          </a:p>
          <a:p>
            <a:pPr marL="342900" indent="-342900">
              <a:buAutoNum type="arabicPeriod"/>
            </a:pPr>
            <a:r>
              <a:rPr lang="fr-FR" sz="2400" b="1" dirty="0"/>
              <a:t>une table /six chaises</a:t>
            </a:r>
          </a:p>
          <a:p>
            <a:pPr marL="342900" indent="-342900">
              <a:buAutoNum type="arabicPeriod"/>
            </a:pPr>
            <a:r>
              <a:rPr lang="fr-FR" sz="2400" b="1" dirty="0"/>
              <a:t>Un canapé/des petits fauteuils </a:t>
            </a:r>
          </a:p>
          <a:p>
            <a:pPr marL="342900" indent="-342900">
              <a:buAutoNum type="arabicPeriod"/>
            </a:pPr>
            <a:r>
              <a:rPr lang="fr-FR" sz="2400" b="1" dirty="0"/>
              <a:t>Une super table basse </a:t>
            </a:r>
          </a:p>
          <a:p>
            <a:pPr marL="342900" indent="-342900">
              <a:buAutoNum type="arabicPeriod"/>
            </a:pPr>
            <a:r>
              <a:rPr lang="fr-FR" sz="2400" b="1" dirty="0"/>
              <a:t>Un lit </a:t>
            </a:r>
          </a:p>
          <a:p>
            <a:pPr marL="342900" indent="-342900">
              <a:buAutoNum type="arabicPeriod"/>
            </a:pPr>
            <a:r>
              <a:rPr lang="fr-FR" sz="2400" b="1" dirty="0"/>
              <a:t>Mon ordinateur/mon bureau </a:t>
            </a:r>
          </a:p>
          <a:p>
            <a:pPr marL="342900" indent="-342900">
              <a:buAutoNum type="arabicPeriod"/>
            </a:pPr>
            <a:r>
              <a:rPr lang="fr-FR" sz="2400" b="1" dirty="0"/>
              <a:t>Le placard </a:t>
            </a:r>
          </a:p>
          <a:p>
            <a:pPr marL="342900" indent="-342900">
              <a:buAutoNum type="arabicPeriod"/>
            </a:pPr>
            <a:r>
              <a:rPr lang="fr-FR" sz="2400" b="1" dirty="0"/>
              <a:t>Cette belle armoire 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03225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2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0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528809" y="77087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F33D63AF-4FD8-7345-A3AD-4C0E83B95997}"/>
              </a:ext>
            </a:extLst>
          </p:cNvPr>
          <p:cNvSpPr txBox="1"/>
          <p:nvPr/>
        </p:nvSpPr>
        <p:spPr>
          <a:xfrm>
            <a:off x="528809" y="389467"/>
            <a:ext cx="11168157" cy="101566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endParaRPr lang="fr-FR" sz="2000" dirty="0"/>
          </a:p>
          <a:p>
            <a:endParaRPr lang="fr-FR" sz="2000" dirty="0"/>
          </a:p>
          <a:p>
            <a:endParaRPr lang="fr-FR" sz="20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F5B8643-0C46-0A45-9BE2-F9C14701F48B}"/>
              </a:ext>
            </a:extLst>
          </p:cNvPr>
          <p:cNvSpPr txBox="1"/>
          <p:nvPr/>
        </p:nvSpPr>
        <p:spPr>
          <a:xfrm>
            <a:off x="528809" y="169589"/>
            <a:ext cx="10483702" cy="7448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600" b="1" dirty="0"/>
              <a:t>Ex 3 p186</a:t>
            </a:r>
          </a:p>
          <a:p>
            <a:pPr marL="342900" indent="-342900">
              <a:buAutoNum type="arabicPeriod"/>
            </a:pPr>
            <a:r>
              <a:rPr lang="fr-FR" sz="2600" b="1" dirty="0"/>
              <a:t>Depuis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Il y a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Il y a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Depuis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Il y a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Depuis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Depuis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Il y a </a:t>
            </a:r>
          </a:p>
          <a:p>
            <a:pPr marL="342900" indent="-342900">
              <a:buAutoNum type="arabicPeriod"/>
            </a:pPr>
            <a:endParaRPr lang="fr-FR" sz="2600" b="1" dirty="0"/>
          </a:p>
          <a:p>
            <a:r>
              <a:rPr lang="fr-FR" sz="2600" b="1" dirty="0"/>
              <a:t>Ex 4 p186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Depuis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Il y a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Il y a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Depuis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Il y a </a:t>
            </a:r>
          </a:p>
          <a:p>
            <a:pPr marL="342900" indent="-342900">
              <a:buAutoNum type="arabicPeriod"/>
            </a:pPr>
            <a:r>
              <a:rPr lang="fr-FR" sz="2600" b="1" dirty="0"/>
              <a:t>Depuis </a:t>
            </a:r>
          </a:p>
          <a:p>
            <a:endParaRPr lang="fr-FR" b="1" dirty="0"/>
          </a:p>
          <a:p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9199211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2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0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20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20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000" fill="hold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52609" y="133839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AD59B62-A2F5-A342-9A86-C5DE9BE84B13}"/>
              </a:ext>
            </a:extLst>
          </p:cNvPr>
          <p:cNvSpPr txBox="1"/>
          <p:nvPr/>
        </p:nvSpPr>
        <p:spPr>
          <a:xfrm>
            <a:off x="228600" y="133839"/>
            <a:ext cx="11963400" cy="670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/>
              <a:t>Ex 5 p186 </a:t>
            </a:r>
          </a:p>
          <a:p>
            <a:pPr marL="342900" indent="-342900">
              <a:buAutoNum type="arabicPeriod"/>
            </a:pPr>
            <a:r>
              <a:rPr lang="fr-FR" sz="3200" b="1" dirty="0"/>
              <a:t>Avant, leurs enfants dormaient dans le salon mais ils ont agrandi leur maison et chaque enfant a sa chambre.</a:t>
            </a:r>
          </a:p>
          <a:p>
            <a:pPr marL="342900" indent="-342900">
              <a:buAutoNum type="arabicPeriod"/>
            </a:pPr>
            <a:r>
              <a:rPr lang="fr-FR" sz="3200" b="1" dirty="0"/>
              <a:t>Avant, il fallait cinq heures pour faire Paris-Lyon mais le TGV est arrivé et maintenant on fait Paris-Lyon en moins de deux heures. </a:t>
            </a:r>
          </a:p>
          <a:p>
            <a:pPr marL="342900" indent="-342900">
              <a:buAutoNum type="arabicPeriod"/>
            </a:pPr>
            <a:r>
              <a:rPr lang="fr-FR" sz="3200" b="1" dirty="0"/>
              <a:t>Avant, nous allions très souvent dans ce restaurant mais la direction a changé et maintenant ce n’est plus la même qualité. </a:t>
            </a:r>
          </a:p>
          <a:p>
            <a:pPr marL="342900" indent="-342900">
              <a:buAutoNum type="arabicPeriod"/>
            </a:pPr>
            <a:r>
              <a:rPr lang="fr-FR" sz="3200" b="1" dirty="0"/>
              <a:t>Avant, on sortait toujours ensemble mais elle a rencontré Marius et maintenant on ne se voit plus. </a:t>
            </a:r>
          </a:p>
          <a:p>
            <a:pPr marL="342900" indent="-342900">
              <a:buAutoNum type="arabicPeriod"/>
            </a:pPr>
            <a:r>
              <a:rPr lang="fr-FR" sz="3200" b="1" dirty="0"/>
              <a:t>Avant, il regardait la télé tous les soirs, mais on lui a offert un ordinateur et maintenant il passe ses soirées à surfer sur Internet. </a:t>
            </a:r>
          </a:p>
          <a:p>
            <a:endParaRPr lang="fr-FR" sz="2400" b="1" dirty="0"/>
          </a:p>
          <a:p>
            <a:endParaRPr lang="fr-FR" dirty="0"/>
          </a:p>
          <a:p>
            <a:r>
              <a:rPr lang="fr-FR" dirty="0"/>
              <a:t>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551349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52609" y="133839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AD59B62-A2F5-A342-9A86-C5DE9BE84B13}"/>
              </a:ext>
            </a:extLst>
          </p:cNvPr>
          <p:cNvSpPr txBox="1"/>
          <p:nvPr/>
        </p:nvSpPr>
        <p:spPr>
          <a:xfrm>
            <a:off x="228600" y="133839"/>
            <a:ext cx="119634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3600" b="1" dirty="0"/>
          </a:p>
          <a:p>
            <a:r>
              <a:rPr lang="fr-FR" sz="3600" b="1" dirty="0"/>
              <a:t>Ex 6 P186</a:t>
            </a:r>
          </a:p>
          <a:p>
            <a:r>
              <a:rPr lang="fr-FR" sz="3600" b="1" dirty="0"/>
              <a:t>J’ai ouvert la cuisine. </a:t>
            </a:r>
          </a:p>
          <a:p>
            <a:r>
              <a:rPr lang="fr-FR" sz="3600" b="1" dirty="0"/>
              <a:t>J’ai refait l’électricité. </a:t>
            </a:r>
          </a:p>
          <a:p>
            <a:r>
              <a:rPr lang="fr-FR" sz="3600" b="1" dirty="0"/>
              <a:t>J’ai posé du carrelage. </a:t>
            </a:r>
          </a:p>
          <a:p>
            <a:r>
              <a:rPr lang="fr-FR" sz="3600" b="1" dirty="0"/>
              <a:t>J’ai repeint/tapissé/agrandi. </a:t>
            </a:r>
          </a:p>
          <a:p>
            <a:r>
              <a:rPr lang="fr-FR" sz="3600" b="1" dirty="0"/>
              <a:t>J’ai changé le parquet. </a:t>
            </a:r>
          </a:p>
          <a:p>
            <a:endParaRPr lang="fr-FR" dirty="0"/>
          </a:p>
          <a:p>
            <a:r>
              <a:rPr lang="fr-FR" dirty="0"/>
              <a:t>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65329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52609" y="133839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AD59B62-A2F5-A342-9A86-C5DE9BE84B13}"/>
              </a:ext>
            </a:extLst>
          </p:cNvPr>
          <p:cNvSpPr txBox="1"/>
          <p:nvPr/>
        </p:nvSpPr>
        <p:spPr>
          <a:xfrm>
            <a:off x="1163782" y="498764"/>
            <a:ext cx="8091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r>
              <a:rPr lang="fr-FR" dirty="0"/>
              <a:t> 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0552E6E-0B50-3242-B0A9-9D7E587B1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195" y="0"/>
            <a:ext cx="60176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8100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809" y="77087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1BCFE462-3095-164D-94A5-83A3359C0238}"/>
              </a:ext>
            </a:extLst>
          </p:cNvPr>
          <p:cNvSpPr txBox="1"/>
          <p:nvPr/>
        </p:nvSpPr>
        <p:spPr>
          <a:xfrm>
            <a:off x="171450" y="77088"/>
            <a:ext cx="1186434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/>
              <a:t>Corrigé </a:t>
            </a:r>
          </a:p>
          <a:p>
            <a:endParaRPr lang="fr-FR" sz="2800" b="1" dirty="0"/>
          </a:p>
          <a:p>
            <a:r>
              <a:rPr lang="fr-FR" sz="2800" b="1" dirty="0"/>
              <a:t>a) </a:t>
            </a:r>
          </a:p>
          <a:p>
            <a:r>
              <a:rPr lang="fr-FR" sz="2800" b="1" dirty="0"/>
              <a:t>Question du propriétaire:</a:t>
            </a:r>
          </a:p>
          <a:p>
            <a:pPr marL="285750" indent="-285750">
              <a:buFontTx/>
              <a:buChar char="-"/>
            </a:pPr>
            <a:r>
              <a:rPr lang="fr-FR" sz="2800" b="1" dirty="0"/>
              <a:t>Que souhaitez-vous savoir? </a:t>
            </a:r>
          </a:p>
          <a:p>
            <a:pPr marL="285750" indent="-285750">
              <a:buFontTx/>
              <a:buChar char="-"/>
            </a:pPr>
            <a:r>
              <a:rPr lang="fr-FR" sz="2800" b="1" dirty="0"/>
              <a:t>Vous avez des bulletins de salaire? </a:t>
            </a:r>
          </a:p>
          <a:p>
            <a:endParaRPr lang="fr-FR" sz="2800" b="1" dirty="0"/>
          </a:p>
          <a:p>
            <a:r>
              <a:rPr lang="fr-FR" sz="2800" b="1" dirty="0"/>
              <a:t>Question du locataire: </a:t>
            </a:r>
          </a:p>
          <a:p>
            <a:pPr marL="285750" indent="-285750">
              <a:buFontTx/>
              <a:buChar char="-"/>
            </a:pPr>
            <a:r>
              <a:rPr lang="fr-FR" sz="2800" b="1" dirty="0"/>
              <a:t>La salle d’eau et les toilettes sont séparés? </a:t>
            </a:r>
          </a:p>
          <a:p>
            <a:pPr marL="285750" indent="-285750">
              <a:buFontTx/>
              <a:buChar char="-"/>
            </a:pPr>
            <a:r>
              <a:rPr lang="fr-FR" sz="2800" b="1" dirty="0"/>
              <a:t>Le séjour est comment? </a:t>
            </a:r>
          </a:p>
          <a:p>
            <a:pPr marL="285750" indent="-285750">
              <a:buFontTx/>
              <a:buChar char="-"/>
            </a:pPr>
            <a:r>
              <a:rPr lang="fr-FR" sz="2800" b="1" dirty="0"/>
              <a:t>Le studio fait quelle surface? </a:t>
            </a:r>
          </a:p>
          <a:p>
            <a:pPr marL="285750" indent="-285750">
              <a:buFontTx/>
              <a:buChar char="-"/>
            </a:pPr>
            <a:r>
              <a:rPr lang="fr-FR" sz="2800" b="1" dirty="0"/>
              <a:t>C’est en bon état? </a:t>
            </a:r>
          </a:p>
          <a:p>
            <a:pPr marL="285750" indent="-285750">
              <a:buFontTx/>
              <a:buChar char="-"/>
            </a:pPr>
            <a:r>
              <a:rPr lang="fr-FR" sz="2800" b="1" dirty="0"/>
              <a:t>Le chauffage est individuel? </a:t>
            </a:r>
          </a:p>
          <a:p>
            <a:pPr marL="285750" indent="-285750">
              <a:buFontTx/>
              <a:buChar char="-"/>
            </a:pPr>
            <a:r>
              <a:rPr lang="fr-FR" sz="2800" b="1" dirty="0"/>
              <a:t>Est-ce que je peux avoir des précisions sur l’appartement? </a:t>
            </a:r>
          </a:p>
          <a:p>
            <a:pPr marL="285750" indent="-285750">
              <a:buFontTx/>
              <a:buChar char="-"/>
            </a:pPr>
            <a:r>
              <a:rPr lang="fr-FR" sz="2800" b="1" dirty="0"/>
              <a:t>Il y a des placards/de la place pour un lave-linge? </a:t>
            </a:r>
          </a:p>
        </p:txBody>
      </p:sp>
    </p:spTree>
    <p:extLst>
      <p:ext uri="{BB962C8B-B14F-4D97-AF65-F5344CB8AC3E}">
        <p14:creationId xmlns:p14="http://schemas.microsoft.com/office/powerpoint/2010/main" val="420317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809" y="77087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1BCFE462-3095-164D-94A5-83A3359C0238}"/>
              </a:ext>
            </a:extLst>
          </p:cNvPr>
          <p:cNvSpPr txBox="1"/>
          <p:nvPr/>
        </p:nvSpPr>
        <p:spPr>
          <a:xfrm>
            <a:off x="160020" y="77086"/>
            <a:ext cx="11647170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Corrigé </a:t>
            </a:r>
          </a:p>
          <a:p>
            <a:endParaRPr lang="fr-FR" sz="2400" b="1" dirty="0"/>
          </a:p>
          <a:p>
            <a:r>
              <a:rPr lang="fr-FR" sz="2400" b="1" dirty="0"/>
              <a:t>b) </a:t>
            </a:r>
          </a:p>
          <a:p>
            <a:r>
              <a:rPr lang="fr-FR" sz="2400" b="1" dirty="0" err="1"/>
              <a:t>Loy</a:t>
            </a:r>
            <a:r>
              <a:rPr lang="fr-FR" sz="2400" b="1" dirty="0"/>
              <a:t>. 500€ CC = loyer 500€ charges comprises</a:t>
            </a:r>
          </a:p>
          <a:p>
            <a:r>
              <a:rPr lang="fr-FR" sz="2400" b="1" dirty="0" err="1"/>
              <a:t>Chauf.élect.indiv</a:t>
            </a:r>
            <a:r>
              <a:rPr lang="fr-FR" sz="2400" b="1" dirty="0"/>
              <a:t>. = chauffage électrique individuel </a:t>
            </a:r>
          </a:p>
          <a:p>
            <a:r>
              <a:rPr lang="fr-FR" sz="2400" b="1" dirty="0" err="1"/>
              <a:t>App.rft</a:t>
            </a:r>
            <a:r>
              <a:rPr lang="fr-FR" sz="2400" b="1" dirty="0"/>
              <a:t>. à </a:t>
            </a:r>
            <a:r>
              <a:rPr lang="fr-FR" sz="2400" b="1" dirty="0" err="1"/>
              <a:t>nf</a:t>
            </a:r>
            <a:r>
              <a:rPr lang="fr-FR" sz="2400" b="1" dirty="0"/>
              <a:t> = appartement refait à neuf </a:t>
            </a:r>
          </a:p>
          <a:p>
            <a:r>
              <a:rPr lang="fr-FR" sz="2400" b="1" dirty="0"/>
              <a:t>2ch. = deux chambres </a:t>
            </a:r>
          </a:p>
          <a:p>
            <a:r>
              <a:rPr lang="fr-FR" sz="2400" b="1" dirty="0" err="1"/>
              <a:t>Cuis.éq</a:t>
            </a:r>
            <a:r>
              <a:rPr lang="fr-FR" sz="2400" b="1" dirty="0"/>
              <a:t>. = cuisine équipée </a:t>
            </a:r>
          </a:p>
          <a:p>
            <a:r>
              <a:rPr lang="fr-FR" sz="2400" b="1" dirty="0" err="1"/>
              <a:t>Prqt</a:t>
            </a:r>
            <a:r>
              <a:rPr lang="fr-FR" sz="2400" b="1" dirty="0"/>
              <a:t> = parquet </a:t>
            </a:r>
          </a:p>
          <a:p>
            <a:r>
              <a:rPr lang="fr-FR" sz="2400" b="1" dirty="0" err="1"/>
              <a:t>Sdb</a:t>
            </a:r>
            <a:r>
              <a:rPr lang="fr-FR" sz="2400" b="1" dirty="0"/>
              <a:t> et WC </a:t>
            </a:r>
            <a:r>
              <a:rPr lang="fr-FR" sz="2400" b="1" dirty="0" err="1"/>
              <a:t>sép</a:t>
            </a:r>
            <a:r>
              <a:rPr lang="fr-FR" sz="2400" b="1" dirty="0"/>
              <a:t>. = salle de bains et toilettes séparées </a:t>
            </a:r>
          </a:p>
          <a:p>
            <a:r>
              <a:rPr lang="fr-FR" sz="2400" b="1" dirty="0" err="1"/>
              <a:t>Gd.séj</a:t>
            </a:r>
            <a:r>
              <a:rPr lang="fr-FR" sz="2400" b="1" dirty="0"/>
              <a:t>.= grand séjour </a:t>
            </a:r>
          </a:p>
          <a:p>
            <a:r>
              <a:rPr lang="fr-FR" sz="2400" b="1" dirty="0" err="1"/>
              <a:t>Imm.ds</a:t>
            </a:r>
            <a:r>
              <a:rPr lang="fr-FR" sz="2400" b="1" dirty="0"/>
              <a:t> </a:t>
            </a:r>
            <a:r>
              <a:rPr lang="fr-FR" sz="2400" b="1" dirty="0" err="1"/>
              <a:t>pte</a:t>
            </a:r>
            <a:r>
              <a:rPr lang="fr-FR" sz="2400" b="1" dirty="0"/>
              <a:t> </a:t>
            </a:r>
            <a:r>
              <a:rPr lang="fr-FR" sz="2400" b="1" dirty="0" err="1"/>
              <a:t>rés</a:t>
            </a:r>
            <a:r>
              <a:rPr lang="fr-FR" sz="2400" b="1" dirty="0"/>
              <a:t>. = immeuble dans petite résidence </a:t>
            </a:r>
          </a:p>
          <a:p>
            <a:r>
              <a:rPr lang="fr-FR" sz="2400" b="1" dirty="0"/>
              <a:t>3</a:t>
            </a:r>
            <a:r>
              <a:rPr lang="fr-FR" sz="2400" b="1" baseline="30000" dirty="0"/>
              <a:t>e</a:t>
            </a:r>
            <a:r>
              <a:rPr lang="fr-FR" sz="2400" b="1" dirty="0"/>
              <a:t> </a:t>
            </a:r>
            <a:r>
              <a:rPr lang="fr-FR" sz="2400" b="1" dirty="0" err="1"/>
              <a:t>ét.ss.asc</a:t>
            </a:r>
            <a:r>
              <a:rPr lang="fr-FR" sz="2400" b="1" dirty="0"/>
              <a:t>. = troisième étage sans ascenseur</a:t>
            </a:r>
          </a:p>
          <a:p>
            <a:r>
              <a:rPr lang="fr-FR" sz="2400" b="1" dirty="0"/>
              <a:t>Studio s/cour = studio sur cour</a:t>
            </a:r>
          </a:p>
          <a:p>
            <a:r>
              <a:rPr lang="fr-FR" sz="2400" b="1" dirty="0" err="1"/>
              <a:t>Interph</a:t>
            </a:r>
            <a:r>
              <a:rPr lang="fr-FR" sz="2400" b="1" dirty="0"/>
              <a:t>. = interphone </a:t>
            </a:r>
          </a:p>
          <a:p>
            <a:r>
              <a:rPr lang="fr-FR" sz="2400" b="1" dirty="0" err="1"/>
              <a:t>Rdc</a:t>
            </a:r>
            <a:r>
              <a:rPr lang="fr-FR" sz="2400" b="1" dirty="0"/>
              <a:t>.= rez-de-chaussée </a:t>
            </a:r>
          </a:p>
          <a:p>
            <a:r>
              <a:rPr lang="fr-FR" sz="2400" b="1" dirty="0"/>
              <a:t>Park. = parking </a:t>
            </a:r>
          </a:p>
          <a:p>
            <a:r>
              <a:rPr lang="fr-FR" sz="2400" b="1" dirty="0"/>
              <a:t>Dche= douche   </a:t>
            </a:r>
          </a:p>
          <a:p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4216483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61663" y="133839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ADC03AB-EBF8-AD41-BD66-B8A340BD6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5934" y="0"/>
            <a:ext cx="5038465" cy="6858000"/>
          </a:xfrm>
          <a:prstGeom prst="rect">
            <a:avLst/>
          </a:prstGeom>
        </p:spPr>
      </p:pic>
      <p:sp>
        <p:nvSpPr>
          <p:cNvPr id="10" name="Plus 9">
            <a:extLst>
              <a:ext uri="{FF2B5EF4-FFF2-40B4-BE49-F238E27FC236}">
                <a16:creationId xmlns:a16="http://schemas.microsoft.com/office/drawing/2014/main" id="{B6388F26-E51D-AD44-8D65-CBF121324030}"/>
              </a:ext>
            </a:extLst>
          </p:cNvPr>
          <p:cNvSpPr/>
          <p:nvPr/>
        </p:nvSpPr>
        <p:spPr>
          <a:xfrm>
            <a:off x="3782292" y="1981199"/>
            <a:ext cx="387926" cy="332509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Plus 10">
            <a:extLst>
              <a:ext uri="{FF2B5EF4-FFF2-40B4-BE49-F238E27FC236}">
                <a16:creationId xmlns:a16="http://schemas.microsoft.com/office/drawing/2014/main" id="{5233D1F1-6234-CF43-83D1-E35E575CA889}"/>
              </a:ext>
            </a:extLst>
          </p:cNvPr>
          <p:cNvSpPr/>
          <p:nvPr/>
        </p:nvSpPr>
        <p:spPr>
          <a:xfrm>
            <a:off x="3782292" y="2923308"/>
            <a:ext cx="387926" cy="332509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Plus 11">
            <a:extLst>
              <a:ext uri="{FF2B5EF4-FFF2-40B4-BE49-F238E27FC236}">
                <a16:creationId xmlns:a16="http://schemas.microsoft.com/office/drawing/2014/main" id="{1C4ACB66-A3C7-2748-BF79-6732D01BBA1C}"/>
              </a:ext>
            </a:extLst>
          </p:cNvPr>
          <p:cNvSpPr/>
          <p:nvPr/>
        </p:nvSpPr>
        <p:spPr>
          <a:xfrm>
            <a:off x="3810001" y="4161068"/>
            <a:ext cx="387926" cy="332509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014BA00-4BBC-7C47-AFF4-88EE7C0B6A18}"/>
              </a:ext>
            </a:extLst>
          </p:cNvPr>
          <p:cNvSpPr txBox="1"/>
          <p:nvPr/>
        </p:nvSpPr>
        <p:spPr>
          <a:xfrm>
            <a:off x="6631241" y="5140036"/>
            <a:ext cx="2200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B0F0"/>
                </a:solidFill>
              </a:rPr>
              <a:t>de moins en moins 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6592037-23C4-714A-A1EC-8FBF6DAC8C67}"/>
              </a:ext>
            </a:extLst>
          </p:cNvPr>
          <p:cNvSpPr txBox="1"/>
          <p:nvPr/>
        </p:nvSpPr>
        <p:spPr>
          <a:xfrm>
            <a:off x="5320839" y="5814352"/>
            <a:ext cx="4821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B0F0"/>
                </a:solidFill>
              </a:rPr>
              <a:t>croissance, développement, expansion </a:t>
            </a:r>
          </a:p>
        </p:txBody>
      </p:sp>
    </p:spTree>
    <p:extLst>
      <p:ext uri="{BB962C8B-B14F-4D97-AF65-F5344CB8AC3E}">
        <p14:creationId xmlns:p14="http://schemas.microsoft.com/office/powerpoint/2010/main" val="14566260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  <p:bldP spid="15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̀le de cours " id="{512FD60A-64F3-9F4F-AF25-D46EA809AAED}" vid="{C1E259C7-AF2F-7948-AFA8-4485D7017CD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4674</TotalTime>
  <Words>743</Words>
  <Application>Microsoft Macintosh PowerPoint</Application>
  <PresentationFormat>Grand écran</PresentationFormat>
  <Paragraphs>179</Paragraphs>
  <Slides>14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Jeanne-Xi FANG</dc:creator>
  <cp:lastModifiedBy>Jeanne-Xi FANG</cp:lastModifiedBy>
  <cp:revision>140</cp:revision>
  <cp:lastPrinted>2018-12-17T06:21:46Z</cp:lastPrinted>
  <dcterms:created xsi:type="dcterms:W3CDTF">2018-11-11T06:15:27Z</dcterms:created>
  <dcterms:modified xsi:type="dcterms:W3CDTF">2019-04-12T02:12:49Z</dcterms:modified>
</cp:coreProperties>
</file>

<file path=docProps/thumbnail.jpeg>
</file>